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9" r:id="rId6"/>
    <p:sldId id="290" r:id="rId7"/>
    <p:sldId id="286" r:id="rId8"/>
    <p:sldId id="282" r:id="rId9"/>
    <p:sldId id="266" r:id="rId10"/>
    <p:sldId id="281" r:id="rId11"/>
    <p:sldId id="287" r:id="rId12"/>
    <p:sldId id="288" r:id="rId13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AE5A65-214B-26AE-99AC-8F9AA837A6F0}" name="サポートセンター 社会的包摂" initials="サ社" userId="adf7a3df71846af9" providerId="Windows Live"/>
  <p188:author id="{540F78D9-676E-5848-1EE5-8EB3DBAE0112}" name="事務局" initials="事務局" userId="事務局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4008A-AB66-41B8-A4DE-209FD897AD56}" v="7" dt="2025-05-11T13:16:01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0655" autoAdjust="0"/>
  </p:normalViewPr>
  <p:slideViewPr>
    <p:cSldViewPr snapToGrid="0">
      <p:cViewPr varScale="1">
        <p:scale>
          <a:sx n="57" d="100"/>
          <a:sy n="57" d="100"/>
        </p:scale>
        <p:origin x="200" y="44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882" y="14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pPr rtl="0"/>
            <a:fld id="{A055AD05-CBD4-472D-8AFE-08E40D7F8083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2025/6/13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/>
            </a:lvl1pPr>
          </a:lstStyle>
          <a:p>
            <a:pPr rtl="0"/>
            <a:fld id="{28EEFA9E-C190-4F5C-8394-BD5F1CD55C02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D54C56-56CB-4310-BBD3-0C7DA2EFBA3C}" type="datetime1">
              <a:rPr lang="ja-JP" altLang="en-US" smtClean="0"/>
              <a:t>2025/6/13</a:t>
            </a:fld>
            <a:endParaRPr lang="en-US"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2289C57-55D7-40A4-A101-E74FAC7A092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22289C57-55D7-40A4-A101-E74FAC7A092B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22289C57-55D7-40A4-A101-E74FAC7A092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22289C57-55D7-40A4-A101-E74FAC7A092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22289C57-55D7-40A4-A101-E74FAC7A092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ja-JP" sz="3600" spc="150" baseline="0"/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pic>
        <p:nvPicPr>
          <p:cNvPr id="8" name="グラフィック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​​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ja-JP" sz="24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ja-JP" sz="1800" b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8" name="表プレースホルダー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アイコンをクリックして表を追加</a:t>
            </a:r>
            <a:endParaRPr lang="ja-JP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DFD55-3C28-40EF-9E31-A92D2E4017FF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grpSp>
        <p:nvGrpSpPr>
          <p:cNvPr id="14" name="グループ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直線​​コネクタ(S)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(S)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コンテンツ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ja-JP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ja-JP" sz="1800" b="1" kern="1200" spc="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lang="ja-JP" sz="2000" b="1"/>
            </a:lvl2pPr>
            <a:lvl3pPr marL="914400" indent="0">
              <a:buNone/>
              <a:defRPr lang="ja-JP" sz="1800" b="1"/>
            </a:lvl3pPr>
            <a:lvl4pPr marL="1371600" indent="0">
              <a:buNone/>
              <a:defRPr lang="ja-JP" sz="1600" b="1"/>
            </a:lvl4pPr>
            <a:lvl5pPr marL="1828800" indent="0">
              <a:buNone/>
              <a:defRPr lang="ja-JP" sz="1600" b="1"/>
            </a:lvl5pPr>
            <a:lvl6pPr marL="2286000" indent="0">
              <a:buNone/>
              <a:defRPr lang="ja-JP" sz="1600" b="1"/>
            </a:lvl6pPr>
            <a:lvl7pPr marL="2743200" indent="0">
              <a:buNone/>
              <a:defRPr lang="ja-JP" sz="1600" b="1"/>
            </a:lvl7pPr>
            <a:lvl8pPr marL="3200400" indent="0">
              <a:buNone/>
              <a:defRPr lang="ja-JP" sz="1600" b="1"/>
            </a:lvl8pPr>
            <a:lvl9pPr marL="3657600" indent="0">
              <a:buNone/>
              <a:defRPr lang="ja-JP" sz="1600" b="1"/>
            </a:lvl9pPr>
          </a:lstStyle>
          <a:p>
            <a:pPr lvl="0" rtl="0"/>
            <a:r>
              <a:rPr lang="ja-JP"/>
              <a:t>クリックしてテキストを追加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ja-JP" sz="1800" b="1" kern="1200" spc="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lang="ja-JP" sz="2000" b="1"/>
            </a:lvl2pPr>
            <a:lvl3pPr marL="914400" indent="0">
              <a:buNone/>
              <a:defRPr lang="ja-JP" sz="1800" b="1"/>
            </a:lvl3pPr>
            <a:lvl4pPr marL="1371600" indent="0">
              <a:buNone/>
              <a:defRPr lang="ja-JP" sz="1600" b="1"/>
            </a:lvl4pPr>
            <a:lvl5pPr marL="1828800" indent="0">
              <a:buNone/>
              <a:defRPr lang="ja-JP" sz="1600" b="1"/>
            </a:lvl5pPr>
            <a:lvl6pPr marL="2286000" indent="0">
              <a:buNone/>
              <a:defRPr lang="ja-JP" sz="1600" b="1"/>
            </a:lvl6pPr>
            <a:lvl7pPr marL="2743200" indent="0">
              <a:buNone/>
              <a:defRPr lang="ja-JP" sz="1600" b="1"/>
            </a:lvl7pPr>
            <a:lvl8pPr marL="3200400" indent="0">
              <a:buNone/>
              <a:defRPr lang="ja-JP" sz="1600" b="1"/>
            </a:lvl8pPr>
            <a:lvl9pPr marL="3657600" indent="0">
              <a:buNone/>
              <a:defRPr lang="ja-JP" sz="1600" b="1"/>
            </a:lvl9pPr>
          </a:lstStyle>
          <a:p>
            <a:pPr lvl="0" rtl="0"/>
            <a:r>
              <a:rPr lang="ja-JP"/>
              <a:t>クリックしてテキストを追加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ja-JP" sz="1800" b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DFD55-3C28-40EF-9E31-A92D2E4017FF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pic>
        <p:nvPicPr>
          <p:cNvPr id="13" name="グラフィック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直線​​コネクタ(S)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(S)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ja-JP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8" name="表プレースホルダー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アイコンをクリックして表を追加</a:t>
            </a:r>
            <a:endParaRPr lang="ja-JP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DFD55-3C28-40EF-9E31-A92D2E4017FF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結び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ja-JP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ja-JP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ja-JP" sz="2000"/>
            </a:lvl2pPr>
            <a:lvl3pPr marL="914400" indent="0" algn="ctr">
              <a:buNone/>
              <a:defRPr lang="ja-JP" sz="1800"/>
            </a:lvl3pPr>
            <a:lvl4pPr marL="1371600" indent="0" algn="ctr">
              <a:buNone/>
              <a:defRPr lang="ja-JP" sz="1600"/>
            </a:lvl4pPr>
            <a:lvl5pPr marL="1828800" indent="0" algn="ctr">
              <a:buNone/>
              <a:defRPr lang="ja-JP" sz="1600"/>
            </a:lvl5pPr>
            <a:lvl6pPr marL="2286000" indent="0" algn="ctr">
              <a:buNone/>
              <a:defRPr lang="ja-JP" sz="1600"/>
            </a:lvl6pPr>
            <a:lvl7pPr marL="2743200" indent="0" algn="ctr">
              <a:buNone/>
              <a:defRPr lang="ja-JP" sz="1600"/>
            </a:lvl7pPr>
            <a:lvl8pPr marL="3200400" indent="0" algn="ctr">
              <a:buNone/>
              <a:defRPr lang="ja-JP" sz="1600"/>
            </a:lvl8pPr>
            <a:lvl9pPr marL="3657600" indent="0" algn="ctr">
              <a:buNone/>
              <a:defRPr lang="ja-JP" sz="1600"/>
            </a:lvl9pPr>
          </a:lstStyle>
          <a:p>
            <a:pPr rtl="0"/>
            <a:r>
              <a:rPr lang="ja-JP"/>
              <a:t>クリックしてサブタイトルを追加</a:t>
            </a:r>
          </a:p>
        </p:txBody>
      </p:sp>
      <p:pic>
        <p:nvPicPr>
          <p:cNvPr id="6" name="グラフィック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フッター プレースホルダー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ja-JP" sz="900"/>
            </a:lvl1pPr>
          </a:lstStyle>
          <a:p>
            <a:pPr rtl="0"/>
            <a:r>
              <a:rPr lang="ja-JP"/>
              <a:t>プレゼンテーションのタイトル</a:t>
            </a:r>
          </a:p>
        </p:txBody>
      </p:sp>
      <p:sp>
        <p:nvSpPr>
          <p:cNvPr id="11" name="スライド番号プレースホルダー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ja-JP" sz="900"/>
            </a:lvl1pPr>
          </a:lstStyle>
          <a:p>
            <a:pPr rtl="0"/>
            <a:fld id="{A49DFD55-3C28-40EF-9E31-A92D2E4017FF}" type="slidenum">
              <a:rPr lang="ja-JP" smtClean="0"/>
              <a:pPr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グラフィック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ja-JP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ja-JP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ja-JP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ja-JP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ja-JP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ja-JP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ja-JP" sz="900"/>
            </a:lvl1pPr>
          </a:lstStyle>
          <a:p>
            <a:pPr rtl="0"/>
            <a:r>
              <a:rPr lang="ja-JP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ja-JP" sz="900"/>
            </a:lvl1pPr>
          </a:lstStyle>
          <a:p>
            <a:pPr rtl="0"/>
            <a:fld id="{A49DFD55-3C28-40EF-9E31-A92D2E4017FF}" type="slidenum">
              <a:rPr lang="ja-JP" smtClean="0"/>
              <a:pPr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区切り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ja-JP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grpSp>
        <p:nvGrpSpPr>
          <p:cNvPr id="4" name="グループ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直線​​コネクタ(S)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​​コネクタ(S)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区切り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ja-JP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ja-JP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ja-JP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ja-JP" sz="1800" b="1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クリックしてコンテンツを追加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直線​​コネクタ(S)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(S)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線​​コネクタ(S)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ッター プレースホルダー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プレゼンテーションのタイトル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DFD55-3C28-40EF-9E31-A92D2E4017FF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区切り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ja-JP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pic>
        <p:nvPicPr>
          <p:cNvPr id="4" name="グラフィック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コンテンツ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グラフィック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ja-JP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ja-JP" sz="1800" b="1" kern="1200" spc="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lang="ja-JP" sz="2000" b="1"/>
            </a:lvl2pPr>
            <a:lvl3pPr marL="914400" indent="0">
              <a:buNone/>
              <a:defRPr lang="ja-JP" sz="1800" b="1"/>
            </a:lvl3pPr>
            <a:lvl4pPr marL="1371600" indent="0">
              <a:buNone/>
              <a:defRPr lang="ja-JP" sz="1600" b="1"/>
            </a:lvl4pPr>
            <a:lvl5pPr marL="1828800" indent="0">
              <a:buNone/>
              <a:defRPr lang="ja-JP" sz="1600" b="1"/>
            </a:lvl5pPr>
            <a:lvl6pPr marL="2286000" indent="0">
              <a:buNone/>
              <a:defRPr lang="ja-JP" sz="1600" b="1"/>
            </a:lvl6pPr>
            <a:lvl7pPr marL="2743200" indent="0">
              <a:buNone/>
              <a:defRPr lang="ja-JP" sz="1600" b="1"/>
            </a:lvl7pPr>
            <a:lvl8pPr marL="3200400" indent="0">
              <a:buNone/>
              <a:defRPr lang="ja-JP" sz="1600" b="1"/>
            </a:lvl8pPr>
            <a:lvl9pPr marL="3657600" indent="0">
              <a:buNone/>
              <a:defRPr lang="ja-JP" sz="1600" b="1"/>
            </a:lvl9pPr>
          </a:lstStyle>
          <a:p>
            <a:pPr lvl="0" rtl="0"/>
            <a:r>
              <a:rPr lang="ja-JP"/>
              <a:t>クリックしてテキストを追加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ja-JP" sz="1800" b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ja-JP" sz="1800" b="1" kern="1200" spc="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lang="ja-JP" sz="2000" b="1"/>
            </a:lvl2pPr>
            <a:lvl3pPr marL="914400" indent="0">
              <a:buNone/>
              <a:defRPr lang="ja-JP" sz="1800" b="1"/>
            </a:lvl3pPr>
            <a:lvl4pPr marL="1371600" indent="0">
              <a:buNone/>
              <a:defRPr lang="ja-JP" sz="1600" b="1"/>
            </a:lvl4pPr>
            <a:lvl5pPr marL="1828800" indent="0">
              <a:buNone/>
              <a:defRPr lang="ja-JP" sz="1600" b="1"/>
            </a:lvl5pPr>
            <a:lvl6pPr marL="2286000" indent="0">
              <a:buNone/>
              <a:defRPr lang="ja-JP" sz="1600" b="1"/>
            </a:lvl6pPr>
            <a:lvl7pPr marL="2743200" indent="0">
              <a:buNone/>
              <a:defRPr lang="ja-JP" sz="1600" b="1"/>
            </a:lvl7pPr>
            <a:lvl8pPr marL="3200400" indent="0">
              <a:buNone/>
              <a:defRPr lang="ja-JP" sz="1600" b="1"/>
            </a:lvl8pPr>
            <a:lvl9pPr marL="3657600" indent="0">
              <a:buNone/>
              <a:defRPr lang="ja-JP" sz="1600" b="1"/>
            </a:lvl9pPr>
          </a:lstStyle>
          <a:p>
            <a:pPr lvl="0" rtl="0"/>
            <a:r>
              <a:rPr lang="ja-JP"/>
              <a:t>クリックしてテキストを追加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ja-JP" sz="1800" b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DFD55-3C28-40EF-9E31-A92D2E4017FF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コンテンツ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ja-JP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直線​​コネクタ(S)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(S)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ja-JP" sz="1800" b="1" kern="1200" spc="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lang="ja-JP" sz="2000" b="1"/>
            </a:lvl2pPr>
            <a:lvl3pPr marL="914400" indent="0">
              <a:buNone/>
              <a:defRPr lang="ja-JP" sz="1800" b="1"/>
            </a:lvl3pPr>
            <a:lvl4pPr marL="1371600" indent="0">
              <a:buNone/>
              <a:defRPr lang="ja-JP" sz="1600" b="1"/>
            </a:lvl4pPr>
            <a:lvl5pPr marL="1828800" indent="0">
              <a:buNone/>
              <a:defRPr lang="ja-JP" sz="1600" b="1"/>
            </a:lvl5pPr>
            <a:lvl6pPr marL="2286000" indent="0">
              <a:buNone/>
              <a:defRPr lang="ja-JP" sz="1600" b="1"/>
            </a:lvl6pPr>
            <a:lvl7pPr marL="2743200" indent="0">
              <a:buNone/>
              <a:defRPr lang="ja-JP" sz="1600" b="1"/>
            </a:lvl7pPr>
            <a:lvl8pPr marL="3200400" indent="0">
              <a:buNone/>
              <a:defRPr lang="ja-JP" sz="1600" b="1"/>
            </a:lvl8pPr>
            <a:lvl9pPr marL="3657600" indent="0">
              <a:buNone/>
              <a:defRPr lang="ja-JP" sz="1600" b="1"/>
            </a:lvl9pPr>
          </a:lstStyle>
          <a:p>
            <a:pPr lvl="0" rtl="0"/>
            <a:r>
              <a:rPr lang="ja-JP"/>
              <a:t>クリックしてテキストを追加</a:t>
            </a: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ja-JP" sz="1800" b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ja-JP" sz="1800" spc="50" baseline="0"/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ja-JP" sz="1800" b="1" kern="1200" spc="50" baseline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marL="457200" indent="0">
              <a:buNone/>
              <a:defRPr lang="ja-JP" sz="2000" b="1"/>
            </a:lvl2pPr>
            <a:lvl3pPr marL="914400" indent="0">
              <a:buNone/>
              <a:defRPr lang="ja-JP" sz="1800" b="1"/>
            </a:lvl3pPr>
            <a:lvl4pPr marL="1371600" indent="0">
              <a:buNone/>
              <a:defRPr lang="ja-JP" sz="1600" b="1"/>
            </a:lvl4pPr>
            <a:lvl5pPr marL="1828800" indent="0">
              <a:buNone/>
              <a:defRPr lang="ja-JP" sz="1600" b="1"/>
            </a:lvl5pPr>
            <a:lvl6pPr marL="2286000" indent="0">
              <a:buNone/>
              <a:defRPr lang="ja-JP" sz="1600" b="1"/>
            </a:lvl6pPr>
            <a:lvl7pPr marL="2743200" indent="0">
              <a:buNone/>
              <a:defRPr lang="ja-JP" sz="1600" b="1"/>
            </a:lvl7pPr>
            <a:lvl8pPr marL="3200400" indent="0">
              <a:buNone/>
              <a:defRPr lang="ja-JP" sz="1600" b="1"/>
            </a:lvl8pPr>
            <a:lvl9pPr marL="3657600" indent="0">
              <a:buNone/>
              <a:defRPr lang="ja-JP" sz="1600" b="1"/>
            </a:lvl9pPr>
          </a:lstStyle>
          <a:p>
            <a:pPr lvl="0" rtl="0"/>
            <a:r>
              <a:rPr lang="ja-JP"/>
              <a:t>クリックしてテキストを追加</a:t>
            </a: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ja-JP" sz="1800" b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19" name="フッター プレースホルダー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20" name="スライド番号プレースホルダー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DFD55-3C28-40EF-9E31-A92D2E4017FF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まと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ja-JP" sz="2800" kern="1200" spc="15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アイコンをクリックして画像を追加</a:t>
            </a:r>
            <a:endParaRPr lang="ja-JP" dirty="0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ja-JP"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DFD55-3C28-40EF-9E31-A92D2E4017FF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ja-JP" sz="1800" b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ja-JP" sz="180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クリックしてコンテンツを追加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 dirty="0"/>
              <a:t>クリックしてマスター テキストのスタイルを編集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ja-JP"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ja-JP"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ja-JP"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DFD55-3C28-40EF-9E31-A92D2E4017FF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4400" kern="1200" cap="all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lang="ja-JP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2%A2%E3%83%8A%E3%83%AD%E3%82%B0%E6%99%82%E8%A8%88-%E3%82%AF%E3%83%AD%E3%83%83%E3%82%AF-%E6%99%82%E9%96%93-%E6%99%82%E8%A8%88-%E3%82%B9%E3%83%88%E3%83%83%E3%83%97%E3%82%A6%E3%82%A9%E3%83%83%E3%83%81-%E3%82%AF%E3%83%AD%E3%83%8E%E3%82%B0%E3%83%A9%E3%83%95-14814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ja/image/1829459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xhere.com/ja/photo/1868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gsilh.com/ja/image/2026659.html" TargetMode="Externa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ja/image/297649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994" y="2514599"/>
            <a:ext cx="11268606" cy="4013161"/>
          </a:xfrm>
        </p:spPr>
        <p:txBody>
          <a:bodyPr rtlCol="0" anchor="ctr"/>
          <a:lstStyle>
            <a:defPPr>
              <a:defRPr lang="ja-JP"/>
            </a:defPPr>
          </a:lstStyle>
          <a:p>
            <a:pPr rtl="0"/>
            <a:r>
              <a:rPr lang="ja-JP" altLang="en-US" b="1" dirty="0"/>
              <a:t>当事者発の支援論</a:t>
            </a:r>
            <a:br>
              <a:rPr lang="en-US" altLang="ja-JP" b="1" dirty="0"/>
            </a:br>
            <a:r>
              <a:rPr lang="ja-JP" altLang="en-US" b="1" dirty="0"/>
              <a:t>　　　　　　　－「支援を受ける（される）」経験から－</a:t>
            </a:r>
            <a:br>
              <a:rPr lang="en-US" altLang="ja-JP" b="1" dirty="0"/>
            </a:br>
            <a:r>
              <a:rPr lang="ja-JP" altLang="en-US" dirty="0"/>
              <a:t>　　　　　　　　　　　　　　　　　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sz="2400" b="1" dirty="0"/>
              <a:t>　　　　　　　　　　　　　　　　　　　　　　　</a:t>
            </a:r>
            <a:r>
              <a:rPr lang="ja-JP" altLang="en-US" sz="2400" dirty="0"/>
              <a:t>一般社団法人 社会的包摂サポートセンター</a:t>
            </a:r>
            <a:br>
              <a:rPr lang="en-US" altLang="ja-JP" sz="2400" dirty="0"/>
            </a:br>
            <a:r>
              <a:rPr lang="ja-JP" altLang="en-US" sz="2400" dirty="0"/>
              <a:t>　　　　　　　　　　　　　　　　　　　　　　　　相談支援コーディネーター　和久井みちる</a:t>
            </a:r>
            <a:r>
              <a:rPr lang="ja-JP" altLang="en-US" sz="2400" b="1" dirty="0"/>
              <a:t>　　　　　　　　　　　　　　　　　　　　　　　　　　　</a:t>
            </a:r>
            <a:endParaRPr lang="ja-JP" sz="2000" b="1" dirty="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4A9F55C1-2B32-FE89-5ED0-FC9F015084A3}"/>
              </a:ext>
            </a:extLst>
          </p:cNvPr>
          <p:cNvSpPr txBox="1">
            <a:spLocks/>
          </p:cNvSpPr>
          <p:nvPr/>
        </p:nvSpPr>
        <p:spPr>
          <a:xfrm>
            <a:off x="11031271" y="6345198"/>
            <a:ext cx="987552" cy="365125"/>
          </a:xfrm>
          <a:prstGeom prst="rect">
            <a:avLst/>
          </a:prstGeom>
        </p:spPr>
        <p:txBody>
          <a:bodyPr/>
          <a:lstStyle>
            <a:defPPr rtl="0">
              <a:defRPr lang="ja-JP"/>
            </a:defPPr>
            <a:lvl1pPr marL="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altLang="ja-JP" smtClean="0">
                <a:solidFill>
                  <a:schemeClr val="accent3"/>
                </a:solidFill>
              </a:rPr>
              <a:pPr/>
              <a:t>1</a:t>
            </a:fld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8CCBB2E-C6E5-5322-765B-E804EA903140}"/>
              </a:ext>
            </a:extLst>
          </p:cNvPr>
          <p:cNvSpPr txBox="1">
            <a:spLocks/>
          </p:cNvSpPr>
          <p:nvPr/>
        </p:nvSpPr>
        <p:spPr>
          <a:xfrm>
            <a:off x="8478024" y="619204"/>
            <a:ext cx="3434576" cy="992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 cap="all" spc="15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600" dirty="0"/>
              <a:t>公益財団法人鉄道弘済会</a:t>
            </a:r>
            <a:endParaRPr lang="en-US" altLang="ja-JP" sz="1600" dirty="0"/>
          </a:p>
          <a:p>
            <a:r>
              <a:rPr lang="ja-JP" altLang="en-US" sz="1600" dirty="0"/>
              <a:t>第</a:t>
            </a:r>
            <a:r>
              <a:rPr lang="en-US" altLang="ja-JP" sz="1600" dirty="0"/>
              <a:t>61</a:t>
            </a:r>
            <a:r>
              <a:rPr lang="ja-JP" altLang="en-US" sz="1600" dirty="0"/>
              <a:t>回社会福祉セミナー</a:t>
            </a:r>
            <a:endParaRPr lang="en-US" altLang="ja-JP" sz="1600" dirty="0"/>
          </a:p>
          <a:p>
            <a:r>
              <a:rPr lang="en-US" altLang="ja-JP" sz="1600" dirty="0"/>
              <a:t>2025</a:t>
            </a:r>
            <a:r>
              <a:rPr lang="ja-JP" altLang="en-US" sz="1600" dirty="0"/>
              <a:t>年</a:t>
            </a:r>
            <a:r>
              <a:rPr lang="en-US" altLang="ja-JP" sz="1600" dirty="0"/>
              <a:t>7</a:t>
            </a:r>
            <a:r>
              <a:rPr lang="ja-JP" altLang="en-US" sz="1600" dirty="0"/>
              <a:t>月</a:t>
            </a:r>
            <a:r>
              <a:rPr lang="en-US" altLang="ja-JP" sz="1600" dirty="0"/>
              <a:t>6</a:t>
            </a:r>
            <a:r>
              <a:rPr lang="ja-JP" altLang="en-US" sz="1600" dirty="0"/>
              <a:t>日（日）　講座②</a:t>
            </a:r>
            <a:r>
              <a:rPr lang="ja-JP" altLang="en-US" sz="1600" b="1" dirty="0"/>
              <a:t>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61C1BC-6708-FBF2-1296-4166AE7B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altLang="ja-JP" sz="1800" smtClean="0"/>
              <a:pPr/>
              <a:t>2</a:t>
            </a:fld>
            <a:endParaRPr lang="en-US" altLang="en-US" sz="1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5B7D2F-B589-0AAA-F98F-2DD173CBFF69}"/>
              </a:ext>
            </a:extLst>
          </p:cNvPr>
          <p:cNvSpPr txBox="1"/>
          <p:nvPr/>
        </p:nvSpPr>
        <p:spPr>
          <a:xfrm>
            <a:off x="959668" y="1399042"/>
            <a:ext cx="1023734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2400" b="1" dirty="0"/>
          </a:p>
          <a:p>
            <a:br>
              <a:rPr lang="en-US" altLang="ja-JP" sz="2400" b="1" dirty="0"/>
            </a:br>
            <a:r>
              <a:rPr lang="en-US" altLang="ja-JP" sz="2800" b="1" dirty="0"/>
              <a:t>1.</a:t>
            </a:r>
            <a:r>
              <a:rPr lang="ja-JP" altLang="en-US" sz="2800" b="1" dirty="0"/>
              <a:t>　大学卒業後「福祉」の世界へ</a:t>
            </a:r>
            <a:r>
              <a:rPr lang="en-US" altLang="ja-JP" sz="2800" b="1" dirty="0"/>
              <a:t>…</a:t>
            </a:r>
            <a:r>
              <a:rPr lang="ja-JP" altLang="en-US" sz="2800" b="1" dirty="0"/>
              <a:t>「事務職」より「対人」支援</a:t>
            </a:r>
            <a:br>
              <a:rPr lang="en-US" altLang="ja-JP" sz="2800" b="1" dirty="0"/>
            </a:br>
            <a:br>
              <a:rPr lang="ja-JP" altLang="ja-JP" sz="2800" b="1" dirty="0"/>
            </a:br>
            <a:r>
              <a:rPr lang="en-US" altLang="ja-JP" sz="2800" b="1" dirty="0"/>
              <a:t>2.</a:t>
            </a:r>
            <a:r>
              <a:rPr lang="ja-JP" altLang="en-US" sz="2800" b="1" dirty="0"/>
              <a:t>　さまざまなジャンルで働く</a:t>
            </a:r>
            <a:r>
              <a:rPr lang="en-US" altLang="ja-JP" sz="2800" b="1" dirty="0"/>
              <a:t>…</a:t>
            </a:r>
            <a:r>
              <a:rPr lang="ja-JP" altLang="en-US" sz="2800" b="1" dirty="0"/>
              <a:t>でもベースはひとつの感覚</a:t>
            </a:r>
            <a:br>
              <a:rPr lang="en-US" altLang="ja-JP" sz="2800" b="1" dirty="0"/>
            </a:br>
            <a:br>
              <a:rPr lang="ja-JP" altLang="ja-JP" sz="2800" b="1" dirty="0"/>
            </a:br>
            <a:r>
              <a:rPr lang="en-US" altLang="ja-JP" sz="2800" b="1" dirty="0"/>
              <a:t>3.</a:t>
            </a:r>
            <a:r>
              <a:rPr lang="ja-JP" altLang="en-US" sz="2800" b="1" dirty="0"/>
              <a:t>　今、振り返れば「お恥ずかしい支援」ばかり　　　　　　</a:t>
            </a:r>
            <a:br>
              <a:rPr lang="en-US" altLang="ja-JP" sz="2800" b="1" dirty="0"/>
            </a:br>
            <a:br>
              <a:rPr lang="ja-JP" altLang="ja-JP" sz="2800" b="1" dirty="0"/>
            </a:br>
            <a:r>
              <a:rPr lang="en-US" altLang="ja-JP" sz="2800" b="1" dirty="0"/>
              <a:t>4.</a:t>
            </a:r>
            <a:r>
              <a:rPr lang="ja-JP" altLang="en-US" sz="2800" dirty="0"/>
              <a:t>　</a:t>
            </a:r>
            <a:r>
              <a:rPr lang="ja-JP" altLang="en-US" sz="2800" b="1" dirty="0"/>
              <a:t>途中で「支援される・福祉制度を活用する」側に</a:t>
            </a:r>
            <a:br>
              <a:rPr lang="en-US" altLang="ja-JP" sz="2800" b="1" dirty="0"/>
            </a:br>
            <a:br>
              <a:rPr lang="ja-JP" altLang="ja-JP" sz="2800" b="1" dirty="0"/>
            </a:br>
            <a:r>
              <a:rPr lang="en-US" altLang="ja-JP" sz="2800" b="1" dirty="0"/>
              <a:t>5.</a:t>
            </a:r>
            <a:r>
              <a:rPr lang="ja-JP" altLang="en-US" sz="2800" b="1" dirty="0"/>
              <a:t>　今、中心的な取り組みは「現場で働く方々の支援と育成」</a:t>
            </a:r>
            <a:br>
              <a:rPr lang="ja-JP" altLang="ja-JP" sz="2800" b="1" dirty="0"/>
            </a:br>
            <a:endParaRPr lang="ja-JP" altLang="en-US" sz="28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FEA65ED-A971-AA98-C432-34BD9FBD7F6B}"/>
              </a:ext>
            </a:extLst>
          </p:cNvPr>
          <p:cNvSpPr/>
          <p:nvPr/>
        </p:nvSpPr>
        <p:spPr>
          <a:xfrm>
            <a:off x="1606836" y="587370"/>
            <a:ext cx="8978328" cy="101742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ysClr val="windowText" lastClr="000000"/>
                </a:solidFill>
              </a:rPr>
              <a:t>１．自己紹介～現在</a:t>
            </a:r>
            <a:endParaRPr kumimoji="1" lang="ja-JP" altLang="en-US" sz="4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561A501-7230-3242-3A39-33C0D8B71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14368" y="3157639"/>
            <a:ext cx="1717964" cy="18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A255665-A838-D90B-0D91-D57E69F3D158}"/>
              </a:ext>
            </a:extLst>
          </p:cNvPr>
          <p:cNvSpPr/>
          <p:nvPr/>
        </p:nvSpPr>
        <p:spPr>
          <a:xfrm>
            <a:off x="976046" y="227264"/>
            <a:ext cx="10171415" cy="132413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47C2E3-7BB7-1EF0-716B-1E33596D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altLang="ja-JP" sz="1800" smtClean="0"/>
              <a:pPr/>
              <a:t>3</a:t>
            </a:fld>
            <a:endParaRPr lang="en-US" altLang="en-US" sz="1800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C7AEE87B-C149-785D-1A38-DD9F4E06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06" y="220894"/>
            <a:ext cx="8549227" cy="1324134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sz="4000" b="1" dirty="0"/>
              <a:t>２．どんな制度を活用したり、</a:t>
            </a:r>
            <a:br>
              <a:rPr lang="en-US" altLang="ja-JP" sz="4000" b="1" dirty="0"/>
            </a:br>
            <a:r>
              <a:rPr lang="ja-JP" altLang="en-US" sz="4000" b="1" dirty="0"/>
              <a:t>　　　　　　どんな支援を受けてきたか</a:t>
            </a:r>
            <a:endParaRPr lang="ja-JP" sz="4000" b="1" dirty="0"/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315813F8-5374-0279-BB9B-85A389145283}"/>
              </a:ext>
            </a:extLst>
          </p:cNvPr>
          <p:cNvSpPr txBox="1">
            <a:spLocks/>
          </p:cNvSpPr>
          <p:nvPr/>
        </p:nvSpPr>
        <p:spPr>
          <a:xfrm>
            <a:off x="635619" y="1842978"/>
            <a:ext cx="11162372" cy="4787758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defPPr>
              <a:defRPr lang="ja-JP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ja-JP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/>
              <a:t>　　　　</a:t>
            </a:r>
            <a:r>
              <a:rPr lang="ja-JP" altLang="en-US" dirty="0"/>
              <a:t>　</a:t>
            </a:r>
            <a:r>
              <a:rPr lang="ja-JP" altLang="en-US" b="1" dirty="0"/>
              <a:t>　　</a:t>
            </a:r>
            <a:r>
              <a:rPr lang="ja-JP" altLang="en-US" b="1" dirty="0">
                <a:solidFill>
                  <a:srgbClr val="7030A0"/>
                </a:solidFill>
              </a:rPr>
              <a:t>「どんな時に」　</a:t>
            </a:r>
            <a:r>
              <a:rPr lang="ja-JP" altLang="en-US" sz="2400" dirty="0">
                <a:solidFill>
                  <a:srgbClr val="7030A0"/>
                </a:solidFill>
              </a:rPr>
              <a:t>　　　　　　　　　　　　　　　　　　　</a:t>
            </a:r>
            <a:r>
              <a:rPr lang="ja-JP" altLang="en-US" dirty="0">
                <a:solidFill>
                  <a:srgbClr val="7030A0"/>
                </a:solidFill>
              </a:rPr>
              <a:t>　　</a:t>
            </a:r>
            <a:r>
              <a:rPr lang="ja-JP" altLang="en-US" b="1" dirty="0">
                <a:solidFill>
                  <a:srgbClr val="7030A0"/>
                </a:solidFill>
              </a:rPr>
              <a:t>「何を」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１．家庭の不和によるメンタル不調なとき</a:t>
            </a:r>
            <a:r>
              <a:rPr lang="en-US" altLang="ja-JP" sz="2000" b="1" dirty="0"/>
              <a:t>…………………</a:t>
            </a:r>
            <a:r>
              <a:rPr lang="ja-JP" altLang="en-US" sz="2000" b="1" dirty="0"/>
              <a:t>（メンタル）医療ユーザー・・・通院・服薬を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２．友人・知人　　　　　　　　　　　　</a:t>
            </a:r>
            <a:r>
              <a:rPr lang="en-US" altLang="ja-JP" sz="2000" b="1" dirty="0"/>
              <a:t>………………………</a:t>
            </a:r>
            <a:r>
              <a:rPr lang="ja-JP" altLang="en-US" sz="2000" b="1" dirty="0"/>
              <a:t>適切な相談に行くためのサポートを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３．行政の支援が必要だと思うとき</a:t>
            </a:r>
            <a:r>
              <a:rPr lang="en-US" altLang="ja-JP" sz="2000" b="1" dirty="0"/>
              <a:t>………………………</a:t>
            </a:r>
            <a:r>
              <a:rPr lang="ja-JP" altLang="en-US" sz="2000" b="1" dirty="0"/>
              <a:t>その窓口が担う支援についての相談を　　　　　　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　　　</a:t>
            </a:r>
            <a:r>
              <a:rPr lang="ja-JP" altLang="en-US" sz="2000" dirty="0"/>
              <a:t>（さまざまな行政窓口）　　</a:t>
            </a:r>
            <a:r>
              <a:rPr lang="ja-JP" altLang="en-US" sz="2000" b="1" dirty="0"/>
              <a:t>　　　　　　　　　　　　　　　　　　⇒</a:t>
            </a:r>
            <a:r>
              <a:rPr lang="ja-JP" altLang="en-US" sz="2000" dirty="0"/>
              <a:t>（「いい思い出」＝安心した感・・・はあまりない）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４．法的解決と尊厳の回復が必要になったとき　</a:t>
            </a:r>
            <a:r>
              <a:rPr lang="en-US" altLang="ja-JP" sz="2000" b="1" dirty="0"/>
              <a:t>…………</a:t>
            </a:r>
            <a:r>
              <a:rPr lang="ja-JP" altLang="en-US" sz="2000" b="1" dirty="0"/>
              <a:t>法律家（弁護士）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５．仕事が十分にできず生活保護が必要になったとき</a:t>
            </a:r>
            <a:r>
              <a:rPr lang="en-US" altLang="ja-JP" sz="2000" b="1" dirty="0"/>
              <a:t>……</a:t>
            </a:r>
            <a:r>
              <a:rPr lang="ja-JP" altLang="en-US" sz="2000" b="1" dirty="0"/>
              <a:t>福祉事務所で生活保護制度の利用を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６．当事者の仲間に出会えたとき</a:t>
            </a:r>
            <a:r>
              <a:rPr lang="en-US" altLang="ja-JP" sz="2000" b="1" dirty="0"/>
              <a:t>…………………………</a:t>
            </a:r>
            <a:r>
              <a:rPr lang="ja-JP" altLang="en-US" sz="2000" b="1" dirty="0"/>
              <a:t>居場所・交流・支えあいなどの安心を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７．想いが近い支援者に出会えたとき </a:t>
            </a:r>
            <a:r>
              <a:rPr lang="en-US" altLang="ja-JP" sz="2000" b="1" dirty="0"/>
              <a:t>……………………</a:t>
            </a:r>
            <a:r>
              <a:rPr lang="ja-JP" altLang="en-US" sz="2000" b="1" dirty="0"/>
              <a:t>発信する・吐き出す機会の提供と「防風林」</a:t>
            </a: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８．動き始める自信が芽生えたとき</a:t>
            </a:r>
            <a:r>
              <a:rPr lang="en-US" altLang="ja-JP" sz="2000" b="1" dirty="0"/>
              <a:t> ………………………</a:t>
            </a:r>
            <a:r>
              <a:rPr lang="ja-JP" altLang="en-US" sz="2000" b="1" dirty="0"/>
              <a:t>トライするチャンスを</a:t>
            </a:r>
          </a:p>
        </p:txBody>
      </p:sp>
    </p:spTree>
    <p:extLst>
      <p:ext uri="{BB962C8B-B14F-4D97-AF65-F5344CB8AC3E}">
        <p14:creationId xmlns:p14="http://schemas.microsoft.com/office/powerpoint/2010/main" val="68245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47C2E3-7BB7-1EF0-716B-1E33596D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altLang="ja-JP" sz="1800" smtClean="0"/>
              <a:pPr/>
              <a:t>4</a:t>
            </a:fld>
            <a:endParaRPr lang="en-US" altLang="en-US" sz="18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203ECBA-379B-0296-5C69-54DB91AA9656}"/>
              </a:ext>
            </a:extLst>
          </p:cNvPr>
          <p:cNvSpPr/>
          <p:nvPr/>
        </p:nvSpPr>
        <p:spPr>
          <a:xfrm>
            <a:off x="723900" y="353549"/>
            <a:ext cx="10721511" cy="140333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３．支援について思うこと</a:t>
            </a:r>
            <a:endParaRPr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①－「支援」を受けると「レッテル」がついてくる不思議！－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図 6" descr="図形">
            <a:extLst>
              <a:ext uri="{FF2B5EF4-FFF2-40B4-BE49-F238E27FC236}">
                <a16:creationId xmlns:a16="http://schemas.microsoft.com/office/drawing/2014/main" id="{B01C03BE-0123-89F8-91B9-9F7720C00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7485" y="2417786"/>
            <a:ext cx="2397926" cy="1599241"/>
          </a:xfrm>
          <a:prstGeom prst="rect">
            <a:avLst/>
          </a:prstGeom>
        </p:spPr>
      </p:pic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C381131F-E994-0CF3-CEB8-C41FEFC94E2C}"/>
              </a:ext>
            </a:extLst>
          </p:cNvPr>
          <p:cNvSpPr txBox="1">
            <a:spLocks/>
          </p:cNvSpPr>
          <p:nvPr/>
        </p:nvSpPr>
        <p:spPr>
          <a:xfrm>
            <a:off x="1058685" y="2032142"/>
            <a:ext cx="9537700" cy="4787758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defPPr>
              <a:defRPr lang="ja-JP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ja-JP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＜疑問①＞　骨折してギブスをつけても笑われないのに、</a:t>
            </a:r>
          </a:p>
          <a:p>
            <a:pPr marL="0" indent="0">
              <a:buNone/>
            </a:pPr>
            <a:r>
              <a:rPr lang="ja-JP" altLang="en-US" sz="2400" b="1" dirty="0"/>
              <a:t>　　　　　　　　　　　　</a:t>
            </a:r>
            <a:r>
              <a:rPr lang="ja-JP" altLang="en-US" sz="2400" b="1" u="sng" dirty="0">
                <a:solidFill>
                  <a:srgbClr val="7030A0"/>
                </a:solidFill>
              </a:rPr>
              <a:t>困った時に制度を使うと「ダメ人間」？？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＜疑問②＞　「昨日の私」と「今日の私」は同じ私なのに、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7030A0"/>
                </a:solidFill>
              </a:rPr>
              <a:t>　　　　　　　　　　　　</a:t>
            </a:r>
            <a:r>
              <a:rPr lang="ja-JP" altLang="en-US" sz="2400" b="1" u="sng" dirty="0">
                <a:solidFill>
                  <a:srgbClr val="7030A0"/>
                </a:solidFill>
              </a:rPr>
              <a:t>制度を申請した翌日に違って見えてる？？</a:t>
            </a:r>
            <a:endParaRPr lang="en-US" altLang="ja-JP" sz="2400" b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＜疑問③＞　医療保健や年金、子ども手当など、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　　　　　　　　　</a:t>
            </a:r>
            <a:r>
              <a:rPr lang="ja-JP" altLang="en-US" sz="2400" b="1" u="sng" dirty="0">
                <a:solidFill>
                  <a:srgbClr val="7030A0"/>
                </a:solidFill>
              </a:rPr>
              <a:t>どれもが制度なのに「生活保護」だけは「特別」？？</a:t>
            </a:r>
            <a:endParaRPr lang="en-US" altLang="ja-JP" sz="2400" b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＜疑問④＞　「肉体の人」とは言わないのに、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　　　　　　　　　</a:t>
            </a:r>
            <a:r>
              <a:rPr lang="ja-JP" altLang="en-US" sz="2400" b="1" u="sng" dirty="0">
                <a:solidFill>
                  <a:srgbClr val="7030A0"/>
                </a:solidFill>
              </a:rPr>
              <a:t>「セーシンの人（精神疾患） 」と呼ばれるのはなぜ？？</a:t>
            </a:r>
            <a:endParaRPr lang="en-US" altLang="ja-JP" sz="2400" b="1" dirty="0"/>
          </a:p>
          <a:p>
            <a:pPr marL="0" indent="0">
              <a:buNone/>
            </a:pP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14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39" y="2188395"/>
            <a:ext cx="4263047" cy="554805"/>
          </a:xfrm>
        </p:spPr>
        <p:txBody>
          <a:bodyPr rtlCol="0">
            <a:noAutofit/>
          </a:bodyPr>
          <a:lstStyle>
            <a:defPPr>
              <a:defRPr lang="ja-JP"/>
            </a:defPPr>
          </a:lstStyle>
          <a:p>
            <a:pPr rtl="0"/>
            <a:r>
              <a:rPr lang="ja-JP" altLang="en-US" sz="2000" dirty="0"/>
              <a:t>　</a:t>
            </a:r>
            <a:r>
              <a:rPr lang="ja-JP" altLang="en-US" sz="2400" b="0" dirty="0"/>
              <a:t>支援者・社会の中にある・・・・・</a:t>
            </a:r>
            <a:endParaRPr lang="ja-JP" sz="2400" b="0" dirty="0"/>
          </a:p>
        </p:txBody>
      </p:sp>
      <p:sp>
        <p:nvSpPr>
          <p:cNvPr id="36" name="コンテンツ プレースホルダー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11274" y="3210572"/>
            <a:ext cx="4015141" cy="2907164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marL="0" indent="0" rtl="0">
              <a:buNone/>
            </a:pPr>
            <a:endParaRPr lang="en-US" altLang="ja-JP" dirty="0"/>
          </a:p>
          <a:p>
            <a:pPr marL="0" indent="0" rtl="0">
              <a:buNone/>
            </a:pPr>
            <a:r>
              <a:rPr lang="ja-JP" altLang="en-US" dirty="0"/>
              <a:t>当事者はそれを感じ取り、</a:t>
            </a:r>
            <a:endParaRPr lang="en-US" altLang="ja-JP" dirty="0"/>
          </a:p>
          <a:p>
            <a:pPr marL="0" indent="0" rtl="0">
              <a:buNone/>
            </a:pPr>
            <a:r>
              <a:rPr lang="ja-JP" altLang="en-US" dirty="0"/>
              <a:t>　</a:t>
            </a:r>
            <a:r>
              <a:rPr lang="ja-JP" altLang="en-US" sz="2800" b="1" dirty="0"/>
              <a:t>　「そのように振る舞う」</a:t>
            </a:r>
            <a:endParaRPr lang="en-US" altLang="ja-JP" sz="2800" b="1" dirty="0"/>
          </a:p>
          <a:p>
            <a:pPr marL="0" indent="0" rtl="0">
              <a:buNone/>
            </a:pPr>
            <a:r>
              <a:rPr lang="ja-JP" altLang="en-US" sz="2800" dirty="0"/>
              <a:t>　　　　　　</a:t>
            </a:r>
            <a:r>
              <a:rPr lang="ja-JP" altLang="en-US" sz="2800" b="1" dirty="0"/>
              <a:t>↓↑</a:t>
            </a:r>
            <a:endParaRPr lang="en-US" altLang="ja-JP" sz="2800" b="1" dirty="0"/>
          </a:p>
          <a:p>
            <a:pPr marL="0" indent="0" rtl="0">
              <a:buNone/>
            </a:pPr>
            <a:r>
              <a:rPr lang="ja-JP" altLang="en-US" sz="2800" dirty="0"/>
              <a:t>　　</a:t>
            </a:r>
            <a:r>
              <a:rPr lang="ja-JP" altLang="en-US" sz="2800" b="1" dirty="0"/>
              <a:t>　　「でも・・・？」</a:t>
            </a:r>
            <a:endParaRPr lang="en-US" altLang="ja-JP" sz="2800" b="1" dirty="0"/>
          </a:p>
          <a:p>
            <a:pPr marL="0" indent="0" rtl="0">
              <a:buNone/>
            </a:pPr>
            <a:endParaRPr lang="en-US" altLang="ja-JP" sz="2800" dirty="0"/>
          </a:p>
          <a:p>
            <a:pPr marL="0" indent="0" rtl="0">
              <a:buNone/>
            </a:pPr>
            <a:endParaRPr lang="en-US" altLang="ja-JP" sz="2800" dirty="0"/>
          </a:p>
          <a:p>
            <a:pPr marL="0" indent="0" rtl="0">
              <a:buNone/>
            </a:pPr>
            <a:endParaRPr lang="ja-JP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536BD54-EFA1-25A2-9F04-4F22C36E2A5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87741" y="2106202"/>
            <a:ext cx="6095999" cy="636998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sz="3600" b="0" dirty="0"/>
              <a:t>「期待される当事者像」</a:t>
            </a:r>
            <a:endParaRPr lang="en-US" altLang="ja-JP" sz="3600" b="0" dirty="0"/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5112969F-EB84-49D5-7100-1FB28870FB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734653" y="2842804"/>
            <a:ext cx="5817956" cy="3428213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sz="2000" b="1" dirty="0"/>
              <a:t>・質素</a:t>
            </a:r>
            <a:endParaRPr lang="en-US" altLang="ja-JP" sz="2000" b="1" dirty="0"/>
          </a:p>
          <a:p>
            <a:pPr rtl="0"/>
            <a:r>
              <a:rPr lang="ja-JP" altLang="en-US" sz="2000" b="1" dirty="0"/>
              <a:t>・控えめ</a:t>
            </a:r>
            <a:endParaRPr lang="en-US" altLang="ja-JP" sz="2000" b="1" dirty="0"/>
          </a:p>
          <a:p>
            <a:pPr rtl="0"/>
            <a:r>
              <a:rPr lang="ja-JP" altLang="en-US" sz="2000" b="1" dirty="0"/>
              <a:t>・従順</a:t>
            </a:r>
            <a:endParaRPr lang="en-US" altLang="ja-JP" sz="2000" b="1" dirty="0"/>
          </a:p>
          <a:p>
            <a:pPr rtl="0"/>
            <a:r>
              <a:rPr lang="ja-JP" altLang="en-US" sz="2000" b="1" dirty="0"/>
              <a:t>・弱々しく</a:t>
            </a:r>
            <a:endParaRPr lang="en-US" altLang="ja-JP" sz="2000" b="1" dirty="0"/>
          </a:p>
          <a:p>
            <a:pPr rtl="0"/>
            <a:r>
              <a:rPr lang="ja-JP" altLang="en-US" sz="2000" b="1" dirty="0"/>
              <a:t>・我慢強く</a:t>
            </a:r>
            <a:endParaRPr lang="en-US" altLang="ja-JP" sz="2000" b="1" dirty="0"/>
          </a:p>
          <a:p>
            <a:pPr rtl="0"/>
            <a:r>
              <a:rPr lang="ja-JP" altLang="en-US" sz="2400" b="1" dirty="0"/>
              <a:t>・</a:t>
            </a:r>
            <a:r>
              <a:rPr lang="ja-JP" altLang="en-US" sz="2400" b="1" u="sng" dirty="0"/>
              <a:t>権利を主張せず</a:t>
            </a:r>
            <a:endParaRPr lang="en-US" altLang="ja-JP" sz="2400" b="1" u="sng" dirty="0"/>
          </a:p>
          <a:p>
            <a:pPr rtl="0"/>
            <a:r>
              <a:rPr lang="ja-JP" altLang="en-US" sz="3200" b="1" dirty="0"/>
              <a:t>・</a:t>
            </a:r>
            <a:r>
              <a:rPr lang="ja-JP" altLang="en-US" sz="3200" b="1" u="sng" dirty="0"/>
              <a:t>常に支援者への感謝を忘れない</a:t>
            </a:r>
            <a:endParaRPr lang="ja-JP" sz="3200" b="1" u="sng" dirty="0"/>
          </a:p>
        </p:txBody>
      </p:sp>
      <p:sp>
        <p:nvSpPr>
          <p:cNvPr id="68" name="スライド番号プレースホルダー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A49DFD55-3C28-40EF-9E31-A92D2E4017FF}" type="slidenum">
              <a:rPr lang="en-US" altLang="ja-JP" sz="1800" smtClean="0"/>
              <a:pPr rtl="0"/>
              <a:t>5</a:t>
            </a:fld>
            <a:endParaRPr lang="ja-JP" sz="1800" dirty="0"/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380A8409-27DD-3A10-5D84-938417676608}"/>
              </a:ext>
            </a:extLst>
          </p:cNvPr>
          <p:cNvSpPr/>
          <p:nvPr/>
        </p:nvSpPr>
        <p:spPr>
          <a:xfrm>
            <a:off x="639391" y="2838828"/>
            <a:ext cx="4642724" cy="3278908"/>
          </a:xfrm>
          <a:prstGeom prst="cloudCallout">
            <a:avLst>
              <a:gd name="adj1" fmla="val -45203"/>
              <a:gd name="adj2" fmla="val 503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F0EC457-9622-AF81-CD7C-0B4D6C5B4A25}"/>
              </a:ext>
            </a:extLst>
          </p:cNvPr>
          <p:cNvSpPr/>
          <p:nvPr/>
        </p:nvSpPr>
        <p:spPr>
          <a:xfrm>
            <a:off x="639391" y="386656"/>
            <a:ext cx="10721511" cy="140333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３．支援について思うこと</a:t>
            </a:r>
            <a:endParaRPr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②－「期待される当事者像」との狭間で－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655" y="595842"/>
            <a:ext cx="7446447" cy="755232"/>
          </a:xfrm>
        </p:spPr>
        <p:txBody>
          <a:bodyPr rtlCol="0">
            <a:noAutofit/>
          </a:bodyPr>
          <a:lstStyle>
            <a:defPPr>
              <a:defRPr lang="ja-JP"/>
            </a:defPPr>
          </a:lstStyle>
          <a:p>
            <a:pPr rtl="0"/>
            <a:r>
              <a:rPr lang="ja-JP" altLang="en-US" sz="4000" b="1" dirty="0"/>
              <a:t>４．当事者が考える「支援」とは</a:t>
            </a:r>
            <a:endParaRPr lang="ja-JP" sz="40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A49DFD55-3C28-40EF-9E31-A92D2E4017FF}" type="slidenum">
              <a:rPr lang="en-US" altLang="ja-JP" sz="1800" smtClean="0"/>
              <a:pPr rtl="0"/>
              <a:t>6</a:t>
            </a:fld>
            <a:endParaRPr lang="ja-JP" sz="18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47045" y="1895187"/>
            <a:ext cx="7233007" cy="3908713"/>
          </a:xfrm>
        </p:spPr>
        <p:txBody>
          <a:bodyPr rtlCol="0">
            <a:noAutofit/>
          </a:bodyPr>
          <a:lstStyle>
            <a:defPPr>
              <a:defRPr lang="ja-JP"/>
            </a:defPPr>
          </a:lstStyle>
          <a:p>
            <a:pPr rtl="0"/>
            <a:r>
              <a:rPr lang="ja-JP" altLang="en-US" sz="3200" b="1" dirty="0"/>
              <a:t>◎その人が「顔を上げて」生きられるように</a:t>
            </a:r>
            <a:endParaRPr lang="en-US" altLang="ja-JP" sz="3200" b="1" dirty="0"/>
          </a:p>
          <a:p>
            <a:pPr rtl="0"/>
            <a:endParaRPr lang="en-US" altLang="ja-JP" sz="2000" b="1" dirty="0"/>
          </a:p>
          <a:p>
            <a:pPr rtl="0"/>
            <a:r>
              <a:rPr lang="ja-JP" altLang="en-US" sz="3200" b="1" dirty="0"/>
              <a:t>◎嫌なことには「</a:t>
            </a:r>
            <a:r>
              <a:rPr lang="en-US" altLang="ja-JP" sz="3200" b="1" dirty="0"/>
              <a:t>NO</a:t>
            </a:r>
            <a:r>
              <a:rPr lang="ja-JP" altLang="en-US" sz="3200" b="1" dirty="0"/>
              <a:t>」と言えるように</a:t>
            </a:r>
            <a:endParaRPr lang="en-US" altLang="ja-JP" sz="3200" b="1" dirty="0"/>
          </a:p>
          <a:p>
            <a:pPr rtl="0"/>
            <a:r>
              <a:rPr lang="ja-JP" altLang="en-US" sz="3200" b="1" dirty="0"/>
              <a:t>　　　（尊厳を取り戻す）</a:t>
            </a:r>
            <a:endParaRPr lang="en-US" altLang="ja-JP" sz="3200" b="1" dirty="0"/>
          </a:p>
          <a:p>
            <a:pPr rtl="0"/>
            <a:r>
              <a:rPr lang="ja-JP" altLang="en-US" sz="3200" b="1" dirty="0"/>
              <a:t>　　　　　　　　　　　　　　</a:t>
            </a:r>
            <a:endParaRPr lang="en-US" altLang="ja-JP" sz="3200" b="1" dirty="0"/>
          </a:p>
          <a:p>
            <a:pPr rtl="0"/>
            <a:r>
              <a:rPr lang="ja-JP" altLang="en-US" sz="3200" b="1" dirty="0"/>
              <a:t>　　　　　　　　　　　　</a:t>
            </a:r>
            <a:r>
              <a:rPr lang="ja-JP" altLang="en-US" sz="3200" u="sng" dirty="0"/>
              <a:t>・・・・・・</a:t>
            </a:r>
            <a:r>
              <a:rPr lang="ja-JP" altLang="en-US" sz="3200" b="1" u="sng" dirty="0"/>
              <a:t>を支えること</a:t>
            </a:r>
            <a:endParaRPr lang="en-US" altLang="ja-JP" sz="3200" b="1" u="sng" dirty="0"/>
          </a:p>
          <a:p>
            <a:pPr rtl="0"/>
            <a:endParaRPr lang="en-US" altLang="ja-JP" sz="3200" b="1" dirty="0"/>
          </a:p>
          <a:p>
            <a:pPr rtl="0"/>
            <a:endParaRPr lang="ja-JP" sz="3200" b="1" dirty="0"/>
          </a:p>
        </p:txBody>
      </p:sp>
      <p:cxnSp>
        <p:nvCxnSpPr>
          <p:cNvPr id="23" name="直線​​コネクタ(S)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2135CDD-5406-F546-B27B-84DFBADBC5D2}"/>
              </a:ext>
            </a:extLst>
          </p:cNvPr>
          <p:cNvSpPr/>
          <p:nvPr/>
        </p:nvSpPr>
        <p:spPr>
          <a:xfrm>
            <a:off x="4059707" y="486596"/>
            <a:ext cx="7820345" cy="965869"/>
          </a:xfrm>
          <a:prstGeom prst="roundRect">
            <a:avLst/>
          </a:prstGeom>
          <a:noFill/>
          <a:ln w="190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プレースホルダー 9">
            <a:extLst>
              <a:ext uri="{FF2B5EF4-FFF2-40B4-BE49-F238E27FC236}">
                <a16:creationId xmlns:a16="http://schemas.microsoft.com/office/drawing/2014/main" id="{C09EA0A3-307F-69CD-0448-341A0D0292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430" r="23430"/>
          <a:stretch>
            <a:fillRect/>
          </a:stretch>
        </p:blipFill>
        <p:spPr>
          <a:xfrm>
            <a:off x="-28230" y="-9144"/>
            <a:ext cx="4821903" cy="6876288"/>
          </a:xfr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3" y="568961"/>
            <a:ext cx="8420100" cy="869421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algn="ctr" rtl="0"/>
            <a:r>
              <a:rPr lang="ja-JP" altLang="en-US" sz="4000" b="1" dirty="0"/>
              <a:t>５．今、目指したい支援（存在）</a:t>
            </a:r>
            <a:endParaRPr lang="ja-JP" sz="4000" b="1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673" y="2123143"/>
            <a:ext cx="5614828" cy="1155552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en-US" altLang="ja-JP" dirty="0"/>
          </a:p>
          <a:p>
            <a:pPr rtl="0"/>
            <a:r>
              <a:rPr lang="ja-JP" altLang="en-US" sz="3200" dirty="0"/>
              <a:t>　</a:t>
            </a:r>
            <a:r>
              <a:rPr lang="ja-JP" altLang="en-US" sz="3200" u="sng" dirty="0">
                <a:solidFill>
                  <a:srgbClr val="7030A0"/>
                </a:solidFill>
              </a:rPr>
              <a:t>「手すり」のように</a:t>
            </a:r>
            <a:endParaRPr lang="ja-JP" sz="3200" u="sng" dirty="0">
              <a:solidFill>
                <a:srgbClr val="7030A0"/>
              </a:solidFill>
            </a:endParaRPr>
          </a:p>
        </p:txBody>
      </p:sp>
      <p:sp>
        <p:nvSpPr>
          <p:cNvPr id="35" name="コンテンツ プレースホルダー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02500" y="3217715"/>
            <a:ext cx="5555501" cy="3234264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sz="2400" b="1" dirty="0"/>
              <a:t>　その人が必要とする時だけ使って</a:t>
            </a:r>
            <a:endParaRPr lang="en-US" altLang="ja-JP" sz="2400" b="1" dirty="0"/>
          </a:p>
          <a:p>
            <a:pPr rtl="0"/>
            <a:endParaRPr lang="en-US" altLang="ja-JP" sz="2400" b="1" dirty="0"/>
          </a:p>
          <a:p>
            <a:pPr rtl="0"/>
            <a:r>
              <a:rPr lang="ja-JP" altLang="en-US" sz="2400" b="1" dirty="0"/>
              <a:t>それを必要としたことは忘れてもいい</a:t>
            </a:r>
            <a:endParaRPr lang="en-US" altLang="ja-JP" sz="2400" b="1" dirty="0"/>
          </a:p>
          <a:p>
            <a:pPr rtl="0"/>
            <a:endParaRPr lang="en-US" altLang="ja-JP" dirty="0"/>
          </a:p>
          <a:p>
            <a:pPr rtl="0"/>
            <a:endParaRPr lang="en-US" altLang="ja-JP" dirty="0"/>
          </a:p>
          <a:p>
            <a:pPr rtl="0"/>
            <a:r>
              <a:rPr lang="ja-JP" altLang="en-US" dirty="0"/>
              <a:t>　　　　</a:t>
            </a:r>
            <a:r>
              <a:rPr lang="ja-JP" altLang="en-US" b="1" dirty="0"/>
              <a:t>　もし、必要なら何度でも</a:t>
            </a:r>
            <a:endParaRPr lang="ja-JP" b="1" dirty="0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9877" y="2123379"/>
            <a:ext cx="2982192" cy="1155552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en-US" altLang="ja-JP" dirty="0"/>
          </a:p>
          <a:p>
            <a:pPr rtl="0"/>
            <a:r>
              <a:rPr lang="ja-JP" altLang="en-US" sz="3200" dirty="0"/>
              <a:t>　</a:t>
            </a:r>
            <a:r>
              <a:rPr lang="ja-JP" altLang="en-US" sz="3200" u="sng" dirty="0">
                <a:solidFill>
                  <a:srgbClr val="7030A0"/>
                </a:solidFill>
              </a:rPr>
              <a:t>「杖」のように</a:t>
            </a:r>
            <a:endParaRPr lang="ja-JP" sz="3200" u="sng" dirty="0">
              <a:solidFill>
                <a:srgbClr val="7030A0"/>
              </a:solidFill>
            </a:endParaRPr>
          </a:p>
        </p:txBody>
      </p:sp>
      <p:sp>
        <p:nvSpPr>
          <p:cNvPr id="50" name="コンテンツ プレースホルダー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7348" y="3217696"/>
            <a:ext cx="4766227" cy="3234264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algn="ctr" rtl="0"/>
            <a:r>
              <a:rPr lang="ja-JP" altLang="en-US" sz="2400" dirty="0"/>
              <a:t>　</a:t>
            </a:r>
            <a:r>
              <a:rPr lang="ja-JP" altLang="en-US" sz="2400" b="1" dirty="0"/>
              <a:t>あくまでその人の力で歩き</a:t>
            </a:r>
            <a:endParaRPr lang="en-US" altLang="ja-JP" sz="2400" b="1" dirty="0"/>
          </a:p>
          <a:p>
            <a:pPr algn="ctr"/>
            <a:endParaRPr lang="en-US" altLang="ja-JP" sz="2400" b="1" dirty="0"/>
          </a:p>
          <a:p>
            <a:pPr algn="ctr"/>
            <a:r>
              <a:rPr lang="ja-JP" altLang="en-US" sz="2400" b="1" dirty="0"/>
              <a:t>　あれば安心なら使えばよく</a:t>
            </a:r>
            <a:endParaRPr lang="en-US" altLang="ja-JP" sz="2400" b="1" dirty="0"/>
          </a:p>
          <a:p>
            <a:pPr algn="ctr" rtl="0"/>
            <a:endParaRPr lang="en-US" altLang="ja-JP" sz="2400" b="1" dirty="0"/>
          </a:p>
          <a:p>
            <a:pPr algn="ctr" rtl="0"/>
            <a:r>
              <a:rPr lang="ja-JP" altLang="en-US" sz="2400" b="1" dirty="0"/>
              <a:t>　不要になったら手放せばいい　</a:t>
            </a:r>
            <a:endParaRPr lang="en-US" altLang="ja-JP" sz="2400" b="1" dirty="0"/>
          </a:p>
          <a:p>
            <a:pPr algn="ctr" rtl="0"/>
            <a:endParaRPr lang="en-US" altLang="ja-JP" dirty="0"/>
          </a:p>
          <a:p>
            <a:pPr algn="ctr" rtl="0"/>
            <a:endParaRPr lang="ja-JP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A49DFD55-3C28-40EF-9E31-A92D2E4017FF}" type="slidenum">
              <a:rPr lang="en-US" altLang="ja-JP" sz="1800" smtClean="0"/>
              <a:pPr rtl="0"/>
              <a:t>7</a:t>
            </a:fld>
            <a:endParaRPr lang="ja-JP" sz="1800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3A80D9C-D9B6-6108-8E69-F3ABE7C5BF7F}"/>
              </a:ext>
            </a:extLst>
          </p:cNvPr>
          <p:cNvSpPr/>
          <p:nvPr/>
        </p:nvSpPr>
        <p:spPr>
          <a:xfrm>
            <a:off x="2054832" y="620571"/>
            <a:ext cx="8420100" cy="88495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DD0B6AFD-0DCE-E3B1-F575-35F56BA55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40937" y="4747387"/>
            <a:ext cx="1047890" cy="1541652"/>
          </a:xfrm>
          <a:prstGeom prst="rect">
            <a:avLst/>
          </a:prstGeom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09C37FCC-5AFF-FB01-9566-FCEF2DD197F0}"/>
              </a:ext>
            </a:extLst>
          </p:cNvPr>
          <p:cNvSpPr/>
          <p:nvPr/>
        </p:nvSpPr>
        <p:spPr>
          <a:xfrm>
            <a:off x="1814673" y="5209327"/>
            <a:ext cx="2964872" cy="862030"/>
          </a:xfrm>
          <a:prstGeom prst="wedgeEllipseCallout">
            <a:avLst>
              <a:gd name="adj1" fmla="val -63201"/>
              <a:gd name="adj2" fmla="val 56071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3DB4B0-341F-A087-D035-ADE54DA1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1"/>
            <a:ext cx="10638034" cy="3075450"/>
          </a:xfrm>
        </p:spPr>
        <p:txBody>
          <a:bodyPr>
            <a:normAutofit/>
          </a:bodyPr>
          <a:lstStyle/>
          <a:p>
            <a:r>
              <a:rPr kumimoji="1" lang="ja-JP" altLang="en-US" sz="5400" b="1" dirty="0"/>
              <a:t>　　さて、主役は・・・？？？</a:t>
            </a:r>
            <a:br>
              <a:rPr kumimoji="1" lang="en-US" altLang="ja-JP" sz="5400" b="1" dirty="0"/>
            </a:br>
            <a:endParaRPr kumimoji="1" lang="ja-JP" altLang="en-US" sz="5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C83317-84A0-D32C-6AF5-7CC84F6C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altLang="ja-JP" sz="1800" smtClean="0"/>
              <a:pPr/>
              <a:t>8</a:t>
            </a:fld>
            <a:endParaRPr lang="en-US" altLang="en-US" sz="1800" dirty="0"/>
          </a:p>
        </p:txBody>
      </p:sp>
      <p:pic>
        <p:nvPicPr>
          <p:cNvPr id="6" name="図 5" descr="図形">
            <a:extLst>
              <a:ext uri="{FF2B5EF4-FFF2-40B4-BE49-F238E27FC236}">
                <a16:creationId xmlns:a16="http://schemas.microsoft.com/office/drawing/2014/main" id="{B48EA30F-9E0E-BBC6-F06A-0B7D700F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3905" y="3146962"/>
            <a:ext cx="1626920" cy="28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5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CFC9D5-296F-2308-BA3F-B3156F4AE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/>
              <a:t>ありがとうございました。</a:t>
            </a: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2A83FCE-7D40-6C78-3573-9A53F52A78FB}"/>
              </a:ext>
            </a:extLst>
          </p:cNvPr>
          <p:cNvSpPr txBox="1">
            <a:spLocks/>
          </p:cNvSpPr>
          <p:nvPr/>
        </p:nvSpPr>
        <p:spPr>
          <a:xfrm>
            <a:off x="11102848" y="6347627"/>
            <a:ext cx="987552" cy="365125"/>
          </a:xfrm>
          <a:prstGeom prst="rect">
            <a:avLst/>
          </a:prstGeom>
        </p:spPr>
        <p:txBody>
          <a:bodyPr/>
          <a:lstStyle>
            <a:defPPr rtl="0">
              <a:defRPr lang="ja-JP"/>
            </a:defPPr>
            <a:lvl1pPr marL="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altLang="ja-JP" smtClean="0">
                <a:solidFill>
                  <a:schemeClr val="accent3"/>
                </a:solidFill>
              </a:rPr>
              <a:pPr/>
              <a:t>9</a:t>
            </a:fld>
            <a:endParaRPr lang="en-US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0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40_TF67328976_Win32" id="{830A42DA-018F-4645-B7D2-8CE78EAAC9EE}" vid="{888EFAAE-60B0-46A7-92DC-B3C7AF0585D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{2723204D-ADDA-4259-BFF9-3FEDB67E0D51}tf67328976_win32</Template>
  <TotalTime>472</TotalTime>
  <Words>732</Words>
  <Application>Microsoft Office PowerPoint</Application>
  <PresentationFormat>ワイド画面</PresentationFormat>
  <Paragraphs>86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Meiryo UI</vt:lpstr>
      <vt:lpstr>Arial</vt:lpstr>
      <vt:lpstr>Office テーマ</vt:lpstr>
      <vt:lpstr>当事者発の支援論 　　　　　　　－「支援を受ける（される）」経験から－ 　　　　　　　　　　　　　　　　　  　　　　　　　　　　　　　　　　　　　　　　　一般社団法人 社会的包摂サポートセンター 　　　　　　　　　　　　　　　　　　　　　　　　相談支援コーディネーター　和久井みちる　　　　　　　　　　　　　　　　　　　　　　　　　　　</vt:lpstr>
      <vt:lpstr>PowerPoint プレゼンテーション</vt:lpstr>
      <vt:lpstr>２．どんな制度を活用したり、 　　　　　　どんな支援を受けてきたか</vt:lpstr>
      <vt:lpstr>PowerPoint プレゼンテーション</vt:lpstr>
      <vt:lpstr>PowerPoint プレゼンテーション</vt:lpstr>
      <vt:lpstr>４．当事者が考える「支援」とは</vt:lpstr>
      <vt:lpstr>５．今、目指したい支援（存在）</vt:lpstr>
      <vt:lpstr>　　さて、主役は・・・？？？ </vt:lpstr>
      <vt:lpstr>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みちる 和久井</dc:creator>
  <cp:lastModifiedBy>事務局</cp:lastModifiedBy>
  <cp:revision>60</cp:revision>
  <dcterms:created xsi:type="dcterms:W3CDTF">2025-05-11T08:15:11Z</dcterms:created>
  <dcterms:modified xsi:type="dcterms:W3CDTF">2025-06-13T06:48:51Z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